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75" r:id="rId4"/>
    <p:sldId id="272" r:id="rId5"/>
    <p:sldId id="261" r:id="rId6"/>
    <p:sldId id="263" r:id="rId7"/>
    <p:sldId id="262" r:id="rId8"/>
    <p:sldId id="276" r:id="rId9"/>
    <p:sldId id="260" r:id="rId10"/>
    <p:sldId id="278" r:id="rId11"/>
    <p:sldId id="279" r:id="rId12"/>
    <p:sldId id="273" r:id="rId13"/>
    <p:sldId id="274" r:id="rId14"/>
    <p:sldId id="280" r:id="rId15"/>
    <p:sldId id="268" r:id="rId16"/>
    <p:sldId id="281" r:id="rId17"/>
    <p:sldId id="264" r:id="rId18"/>
    <p:sldId id="265" r:id="rId19"/>
    <p:sldId id="271" r:id="rId20"/>
    <p:sldId id="283" r:id="rId21"/>
    <p:sldId id="27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4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0" d="100"/>
          <a:sy n="210" d="100"/>
        </p:scale>
        <p:origin x="-2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September 19,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Lighting Design 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Velveteen Rabbit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Sparks in the</a:t>
            </a:r>
            <a:br>
              <a:rPr lang="en-US" dirty="0" smtClean="0"/>
            </a:br>
            <a:r>
              <a:rPr lang="en-US" dirty="0" smtClean="0"/>
              <a:t>World around us</a:t>
            </a:r>
            <a:endParaRPr lang="en-US" b="0" i="1" dirty="0"/>
          </a:p>
        </p:txBody>
      </p:sp>
      <p:pic>
        <p:nvPicPr>
          <p:cNvPr id="4" name="Picture 3" descr="17-light-and-shadows-by-luci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0" y="1985045"/>
            <a:ext cx="8140277" cy="44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Sparks in the</a:t>
            </a:r>
            <a:br>
              <a:rPr lang="en-US" dirty="0" smtClean="0"/>
            </a:br>
            <a:r>
              <a:rPr lang="en-US" dirty="0" smtClean="0"/>
              <a:t>World around us</a:t>
            </a:r>
            <a:endParaRPr lang="en-US" b="0" i="1" dirty="0"/>
          </a:p>
        </p:txBody>
      </p:sp>
      <p:pic>
        <p:nvPicPr>
          <p:cNvPr id="2" name="Picture 1" descr="of-light-and-shadow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5" y="1824600"/>
            <a:ext cx="7915427" cy="45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Sparks in the</a:t>
            </a:r>
            <a:br>
              <a:rPr lang="en-US" dirty="0"/>
            </a:br>
            <a:r>
              <a:rPr lang="en-US" dirty="0"/>
              <a:t>World around us</a:t>
            </a:r>
          </a:p>
        </p:txBody>
      </p:sp>
      <p:pic>
        <p:nvPicPr>
          <p:cNvPr id="9" name="Content Placeholder 8" descr="IMG_208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1" b="19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46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5200" dirty="0" smtClean="0"/>
              <a:t>Dramatic/Theatrical</a:t>
            </a:r>
          </a:p>
          <a:p>
            <a:r>
              <a:rPr lang="en-US" sz="6500" b="1" dirty="0" smtClean="0">
                <a:solidFill>
                  <a:srgbClr val="FF0000"/>
                </a:solidFill>
              </a:rPr>
              <a:t>C</a:t>
            </a:r>
            <a:r>
              <a:rPr lang="en-US" sz="6500" b="1" dirty="0" smtClean="0">
                <a:solidFill>
                  <a:srgbClr val="FFFF00"/>
                </a:solidFill>
              </a:rPr>
              <a:t>o</a:t>
            </a:r>
            <a:r>
              <a:rPr lang="en-US" sz="6500" b="1" dirty="0" smtClean="0">
                <a:solidFill>
                  <a:srgbClr val="008000"/>
                </a:solidFill>
              </a:rPr>
              <a:t>l</a:t>
            </a:r>
            <a:r>
              <a:rPr lang="en-US" sz="6500" b="1" dirty="0" smtClean="0">
                <a:solidFill>
                  <a:srgbClr val="FF6600"/>
                </a:solidFill>
              </a:rPr>
              <a:t>o</a:t>
            </a:r>
            <a:r>
              <a:rPr lang="en-US" sz="6500" b="1" dirty="0" smtClean="0">
                <a:solidFill>
                  <a:srgbClr val="3366FF"/>
                </a:solidFill>
              </a:rPr>
              <a:t>r</a:t>
            </a:r>
            <a:r>
              <a:rPr lang="en-US" sz="6500" b="1" dirty="0" smtClean="0">
                <a:solidFill>
                  <a:srgbClr val="FF0000"/>
                </a:solidFill>
              </a:rPr>
              <a:t>f</a:t>
            </a:r>
            <a:r>
              <a:rPr lang="en-US" sz="6500" b="1" dirty="0" smtClean="0">
                <a:solidFill>
                  <a:srgbClr val="FFFF00"/>
                </a:solidFill>
              </a:rPr>
              <a:t>u</a:t>
            </a:r>
            <a:r>
              <a:rPr lang="en-US" sz="6500" b="1" dirty="0" smtClean="0">
                <a:solidFill>
                  <a:srgbClr val="008000"/>
                </a:solidFill>
              </a:rPr>
              <a:t>l</a:t>
            </a:r>
          </a:p>
          <a:p>
            <a:r>
              <a:rPr lang="en-US" sz="8600" i="1" dirty="0" smtClean="0">
                <a:latin typeface="Curlz MT"/>
              </a:rPr>
              <a:t>Unapologetic</a:t>
            </a:r>
          </a:p>
          <a:p>
            <a:r>
              <a:rPr lang="en-US" sz="5200" b="1" dirty="0" smtClean="0">
                <a:solidFill>
                  <a:srgbClr val="000090"/>
                </a:solidFill>
                <a:effectLst>
                  <a:glow rad="381000">
                    <a:schemeClr val="tx1">
                      <a:alpha val="80000"/>
                    </a:schemeClr>
                  </a:glow>
                  <a:reflection stA="50000" endPos="75000" dist="12700" dir="5400000" sy="-100000" algn="bl" rotWithShape="0"/>
                </a:effectLst>
              </a:rPr>
              <a:t>Limitless and Unconstrained</a:t>
            </a:r>
            <a:endParaRPr lang="en-US" sz="3900" b="1" dirty="0" smtClean="0">
              <a:solidFill>
                <a:srgbClr val="000090"/>
              </a:solidFill>
              <a:effectLst>
                <a:glow rad="381000">
                  <a:schemeClr val="tx1">
                    <a:alpha val="80000"/>
                  </a:schemeClr>
                </a:glow>
                <a:reflection stA="50000" endPos="75000" dist="12700" dir="5400000" sy="-100000" algn="bl" rotWithShape="0"/>
              </a:effectLst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Imagination </a:t>
            </a:r>
            <a:r>
              <a:rPr lang="en-US" sz="3200" b="0" dirty="0" smtClean="0"/>
              <a:t>is…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89488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Tiffany Glass</a:t>
            </a:r>
            <a:endParaRPr lang="en-US" sz="3600" dirty="0"/>
          </a:p>
        </p:txBody>
      </p:sp>
      <p:pic>
        <p:nvPicPr>
          <p:cNvPr id="5" name="Picture 4" descr="75C3E43470184922A8725A3A0B83072A34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24" y="1975350"/>
            <a:ext cx="4041964" cy="4208727"/>
          </a:xfrm>
          <a:prstGeom prst="rect">
            <a:avLst/>
          </a:prstGeom>
        </p:spPr>
      </p:pic>
      <p:pic>
        <p:nvPicPr>
          <p:cNvPr id="6" name="Picture 5" descr="GLASLAGER3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7" y="1979985"/>
            <a:ext cx="3964307" cy="42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Blown Imagination…</a:t>
            </a:r>
            <a:br>
              <a:rPr lang="en-US" dirty="0" smtClean="0"/>
            </a:br>
            <a:r>
              <a:rPr lang="en-US" i="1" dirty="0" smtClean="0"/>
              <a:t>Every Crayon in the Box</a:t>
            </a:r>
            <a:endParaRPr lang="en-US" i="1"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2" y="1833549"/>
            <a:ext cx="8388259" cy="47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5200" dirty="0" smtClean="0"/>
              <a:t>Like Imagination but…</a:t>
            </a:r>
          </a:p>
          <a:p>
            <a:r>
              <a:rPr lang="en-US" sz="6500" b="1" dirty="0" smtClean="0">
                <a:solidFill>
                  <a:srgbClr val="8748F7"/>
                </a:solidFill>
                <a:latin typeface="Brush Script MT"/>
              </a:rPr>
              <a:t>M</a:t>
            </a:r>
            <a:r>
              <a:rPr lang="en-US" sz="6500" b="1" dirty="0" smtClean="0">
                <a:solidFill>
                  <a:srgbClr val="3366FF"/>
                </a:solidFill>
                <a:latin typeface="Brush Script MT"/>
              </a:rPr>
              <a:t>o</a:t>
            </a:r>
            <a:r>
              <a:rPr lang="en-US" sz="6500" b="1" dirty="0" smtClean="0">
                <a:solidFill>
                  <a:srgbClr val="660066"/>
                </a:solidFill>
                <a:latin typeface="Brush Script MT"/>
              </a:rPr>
              <a:t>r</a:t>
            </a:r>
            <a:r>
              <a:rPr lang="en-US" sz="6500" b="1" dirty="0" smtClean="0">
                <a:solidFill>
                  <a:srgbClr val="0000FF"/>
                </a:solidFill>
                <a:latin typeface="Brush Script MT"/>
              </a:rPr>
              <a:t>e</a:t>
            </a:r>
            <a:r>
              <a:rPr lang="en-US" sz="6500" b="1" dirty="0" smtClean="0">
                <a:solidFill>
                  <a:srgbClr val="FF0000"/>
                </a:solidFill>
                <a:latin typeface="Brush Script MT"/>
              </a:rPr>
              <a:t> </a:t>
            </a:r>
            <a:r>
              <a:rPr lang="en-US" sz="6500" b="1" dirty="0" smtClean="0">
                <a:solidFill>
                  <a:srgbClr val="8748F7"/>
                </a:solidFill>
                <a:latin typeface="Brush Script MT"/>
              </a:rPr>
              <a:t>M</a:t>
            </a:r>
            <a:r>
              <a:rPr lang="en-US" sz="6500" b="1" dirty="0" smtClean="0">
                <a:solidFill>
                  <a:srgbClr val="3366FF"/>
                </a:solidFill>
                <a:latin typeface="Brush Script MT"/>
              </a:rPr>
              <a:t>a</a:t>
            </a:r>
            <a:r>
              <a:rPr lang="en-US" sz="6500" b="1" dirty="0" smtClean="0">
                <a:solidFill>
                  <a:srgbClr val="660066"/>
                </a:solidFill>
                <a:latin typeface="Brush Script MT"/>
              </a:rPr>
              <a:t>t</a:t>
            </a:r>
            <a:r>
              <a:rPr lang="en-US" sz="6500" b="1" dirty="0" smtClean="0">
                <a:solidFill>
                  <a:srgbClr val="0000FF"/>
                </a:solidFill>
                <a:latin typeface="Brush Script MT"/>
              </a:rPr>
              <a:t>u</a:t>
            </a:r>
            <a:r>
              <a:rPr lang="en-US" sz="6500" b="1" dirty="0" smtClean="0">
                <a:solidFill>
                  <a:srgbClr val="3366FF"/>
                </a:solidFill>
                <a:latin typeface="Brush Script MT"/>
              </a:rPr>
              <a:t>r</a:t>
            </a:r>
            <a:r>
              <a:rPr lang="en-US" sz="6500" b="1" dirty="0" smtClean="0">
                <a:solidFill>
                  <a:srgbClr val="660066"/>
                </a:solidFill>
                <a:latin typeface="Brush Script MT"/>
              </a:rPr>
              <a:t>e</a:t>
            </a:r>
            <a:r>
              <a:rPr lang="en-US" sz="6500" b="1" dirty="0" smtClean="0">
                <a:solidFill>
                  <a:srgbClr val="FF0000"/>
                </a:solidFill>
                <a:latin typeface="Brush Script MT"/>
              </a:rPr>
              <a:t> </a:t>
            </a:r>
            <a:r>
              <a:rPr lang="en-US" sz="6500" b="1" dirty="0" smtClean="0">
                <a:solidFill>
                  <a:srgbClr val="0000FF"/>
                </a:solidFill>
                <a:latin typeface="Brush Script MT"/>
              </a:rPr>
              <a:t>a</a:t>
            </a:r>
            <a:r>
              <a:rPr lang="en-US" sz="6500" b="1" dirty="0" smtClean="0">
                <a:solidFill>
                  <a:srgbClr val="3366FF"/>
                </a:solidFill>
                <a:latin typeface="Brush Script MT"/>
              </a:rPr>
              <a:t>n</a:t>
            </a:r>
            <a:r>
              <a:rPr lang="en-US" sz="6500" b="1" dirty="0" smtClean="0">
                <a:solidFill>
                  <a:srgbClr val="660066"/>
                </a:solidFill>
                <a:latin typeface="Brush Script MT"/>
              </a:rPr>
              <a:t>d</a:t>
            </a:r>
            <a:r>
              <a:rPr lang="en-US" sz="6500" b="1" dirty="0" smtClean="0">
                <a:solidFill>
                  <a:srgbClr val="FF0000"/>
                </a:solidFill>
                <a:latin typeface="Brush Script MT"/>
              </a:rPr>
              <a:t> </a:t>
            </a:r>
            <a:r>
              <a:rPr lang="en-US" sz="6500" b="1" dirty="0" smtClean="0">
                <a:solidFill>
                  <a:srgbClr val="8748F7"/>
                </a:solidFill>
                <a:latin typeface="Brush Script MT"/>
              </a:rPr>
              <a:t>S</a:t>
            </a:r>
            <a:r>
              <a:rPr lang="en-US" sz="6500" b="1" dirty="0" smtClean="0">
                <a:solidFill>
                  <a:srgbClr val="3366FF"/>
                </a:solidFill>
                <a:latin typeface="Brush Script MT"/>
              </a:rPr>
              <a:t>o</a:t>
            </a:r>
            <a:r>
              <a:rPr lang="en-US" sz="6500" b="1" dirty="0" smtClean="0">
                <a:solidFill>
                  <a:srgbClr val="660066"/>
                </a:solidFill>
                <a:latin typeface="Brush Script MT"/>
              </a:rPr>
              <a:t>p</a:t>
            </a:r>
            <a:r>
              <a:rPr lang="en-US" sz="6500" b="1" dirty="0" smtClean="0">
                <a:solidFill>
                  <a:srgbClr val="0000FF"/>
                </a:solidFill>
                <a:latin typeface="Brush Script MT"/>
              </a:rPr>
              <a:t>h</a:t>
            </a:r>
            <a:r>
              <a:rPr lang="en-US" sz="6500" b="1" dirty="0" smtClean="0">
                <a:solidFill>
                  <a:srgbClr val="3366FF"/>
                </a:solidFill>
                <a:latin typeface="Brush Script MT"/>
              </a:rPr>
              <a:t>i</a:t>
            </a:r>
            <a:r>
              <a:rPr lang="en-US" sz="6500" b="1" dirty="0" smtClean="0">
                <a:solidFill>
                  <a:srgbClr val="660066"/>
                </a:solidFill>
                <a:latin typeface="Brush Script MT"/>
              </a:rPr>
              <a:t>s</a:t>
            </a:r>
            <a:r>
              <a:rPr lang="en-US" sz="6500" b="1" dirty="0" smtClean="0">
                <a:solidFill>
                  <a:srgbClr val="0000FF"/>
                </a:solidFill>
                <a:latin typeface="Brush Script MT"/>
              </a:rPr>
              <a:t>t</a:t>
            </a:r>
            <a:r>
              <a:rPr lang="en-US" sz="6500" b="1" dirty="0" smtClean="0">
                <a:solidFill>
                  <a:srgbClr val="3366FF"/>
                </a:solidFill>
                <a:latin typeface="Brush Script MT"/>
              </a:rPr>
              <a:t>i</a:t>
            </a:r>
            <a:r>
              <a:rPr lang="en-US" sz="6500" b="1" dirty="0" smtClean="0">
                <a:solidFill>
                  <a:srgbClr val="660066"/>
                </a:solidFill>
                <a:latin typeface="Brush Script MT"/>
              </a:rPr>
              <a:t>c</a:t>
            </a:r>
            <a:r>
              <a:rPr lang="en-US" sz="6500" b="1" dirty="0" smtClean="0">
                <a:solidFill>
                  <a:srgbClr val="0000FF"/>
                </a:solidFill>
                <a:latin typeface="Brush Script MT"/>
              </a:rPr>
              <a:t>a</a:t>
            </a:r>
            <a:r>
              <a:rPr lang="en-US" sz="6500" b="1" dirty="0" smtClean="0">
                <a:solidFill>
                  <a:srgbClr val="3366FF"/>
                </a:solidFill>
                <a:latin typeface="Brush Script MT"/>
              </a:rPr>
              <a:t>t</a:t>
            </a:r>
            <a:r>
              <a:rPr lang="en-US" sz="6500" b="1" dirty="0" smtClean="0">
                <a:solidFill>
                  <a:srgbClr val="660066"/>
                </a:solidFill>
                <a:latin typeface="Brush Script MT"/>
              </a:rPr>
              <a:t>e</a:t>
            </a:r>
            <a:r>
              <a:rPr lang="en-US" sz="6500" b="1" dirty="0" smtClean="0">
                <a:solidFill>
                  <a:srgbClr val="0000FF"/>
                </a:solidFill>
                <a:latin typeface="Brush Script MT"/>
              </a:rPr>
              <a:t>d</a:t>
            </a:r>
          </a:p>
          <a:p>
            <a:r>
              <a:rPr lang="en-US" sz="9600" b="1" dirty="0" smtClean="0">
                <a:solidFill>
                  <a:srgbClr val="000090"/>
                </a:solidFill>
                <a:effectLst>
                  <a:glow rad="381000">
                    <a:schemeClr val="tx1">
                      <a:alpha val="80000"/>
                    </a:schemeClr>
                  </a:glow>
                  <a:reflection stA="50000" endPos="75000" dist="12700" dir="5400000" sy="-100000" algn="bl" rotWithShape="0"/>
                </a:effectLst>
              </a:rPr>
              <a:t>Powerful</a:t>
            </a:r>
            <a:endParaRPr lang="en-US" sz="3900" b="1" dirty="0" smtClean="0">
              <a:solidFill>
                <a:srgbClr val="000090"/>
              </a:solidFill>
              <a:effectLst>
                <a:glow rad="381000">
                  <a:schemeClr val="tx1">
                    <a:alpha val="80000"/>
                  </a:schemeClr>
                </a:glow>
                <a:reflection stA="50000" endPos="75000" dist="12700" dir="5400000" sy="-100000" algn="bl" rotWithShape="0"/>
              </a:effectLst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Nursery Magic </a:t>
            </a:r>
            <a:r>
              <a:rPr lang="en-US" sz="2800" b="0" dirty="0" smtClean="0"/>
              <a:t>is…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6235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Tiffany Lamp</a:t>
            </a:r>
            <a:r>
              <a:rPr lang="en-US" b="0" i="1" dirty="0" smtClean="0"/>
              <a:t> (Again)</a:t>
            </a:r>
            <a:endParaRPr lang="en-US" b="0" i="1" dirty="0"/>
          </a:p>
        </p:txBody>
      </p:sp>
      <p:pic>
        <p:nvPicPr>
          <p:cNvPr id="4" name="Picture 3" descr="tiffany_studios_a_wisteria_table_lamp_circa_1910_d5695898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6" y="1848725"/>
            <a:ext cx="7719022" cy="46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Tighter Color Pallet</a:t>
            </a:r>
            <a:endParaRPr lang="en-US" dirty="0"/>
          </a:p>
        </p:txBody>
      </p:sp>
      <p:pic>
        <p:nvPicPr>
          <p:cNvPr id="3" name="Picture 2" descr="c3f829129a574b18de9b287d4a9b3e1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911" r="15217" b="2346"/>
          <a:stretch/>
        </p:blipFill>
        <p:spPr>
          <a:xfrm>
            <a:off x="494321" y="1993374"/>
            <a:ext cx="4045833" cy="4356978"/>
          </a:xfrm>
          <a:prstGeom prst="rect">
            <a:avLst/>
          </a:prstGeom>
        </p:spPr>
      </p:pic>
      <p:pic>
        <p:nvPicPr>
          <p:cNvPr id="6" name="Picture 5" descr="2_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97" y="1993374"/>
            <a:ext cx="3945453" cy="44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and Dry Ice Fog</a:t>
            </a:r>
            <a:endParaRPr lang="en-US" dirty="0"/>
          </a:p>
        </p:txBody>
      </p:sp>
      <p:pic>
        <p:nvPicPr>
          <p:cNvPr id="5" name="Picture 4" descr="dry-i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7" b="16811"/>
          <a:stretch/>
        </p:blipFill>
        <p:spPr>
          <a:xfrm>
            <a:off x="482600" y="1930340"/>
            <a:ext cx="8110992" cy="45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4800" dirty="0" smtClean="0"/>
              <a:t>…or How Toys Become </a:t>
            </a:r>
            <a:r>
              <a:rPr lang="en-US" sz="4800" b="1" dirty="0" smtClean="0"/>
              <a:t>Real</a:t>
            </a:r>
            <a:br>
              <a:rPr lang="en-US" sz="4800" b="1" dirty="0" smtClean="0"/>
            </a:br>
            <a:endParaRPr lang="en-US" sz="4800" b="1" dirty="0" smtClean="0"/>
          </a:p>
          <a:p>
            <a:r>
              <a:rPr lang="en-US" sz="3600" dirty="0" smtClean="0"/>
              <a:t>The Transformative Power of </a:t>
            </a:r>
            <a:r>
              <a:rPr lang="en-US" sz="3600" b="1" dirty="0" smtClean="0"/>
              <a:t>Imagination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The Transformative Power of </a:t>
            </a:r>
            <a:r>
              <a:rPr lang="en-US" sz="3200" b="1" dirty="0" smtClean="0"/>
              <a:t>Nursery Magic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Points…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to Real</a:t>
            </a:r>
            <a:endParaRPr lang="en-US" dirty="0"/>
          </a:p>
        </p:txBody>
      </p:sp>
      <p:pic>
        <p:nvPicPr>
          <p:cNvPr id="2" name="Picture 1" descr="Walk-into-the-ligh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7041"/>
          <a:stretch/>
        </p:blipFill>
        <p:spPr>
          <a:xfrm>
            <a:off x="722470" y="2002307"/>
            <a:ext cx="7719023" cy="46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ination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2" y="334629"/>
            <a:ext cx="8471913" cy="62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0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Reality </a:t>
            </a:r>
            <a:r>
              <a:rPr lang="en-US" sz="3600" i="1" dirty="0" smtClean="0"/>
              <a:t>may</a:t>
            </a:r>
            <a:r>
              <a:rPr lang="en-US" sz="3600" dirty="0" smtClean="0"/>
              <a:t> be </a:t>
            </a:r>
            <a:r>
              <a:rPr lang="en-US" sz="3600" b="1" dirty="0" smtClean="0"/>
              <a:t>Dramatic</a:t>
            </a:r>
            <a:r>
              <a:rPr lang="en-US" sz="3600" dirty="0" smtClean="0"/>
              <a:t> and </a:t>
            </a:r>
            <a:r>
              <a:rPr lang="en-US" sz="3600" b="1" dirty="0" smtClean="0"/>
              <a:t>Theatrical</a:t>
            </a:r>
            <a:br>
              <a:rPr lang="en-US" sz="3600" b="1" dirty="0" smtClean="0"/>
            </a:br>
            <a:endParaRPr lang="en-US" sz="3600" b="1" dirty="0" smtClean="0"/>
          </a:p>
          <a:p>
            <a:r>
              <a:rPr lang="en-US" sz="3600" dirty="0" smtClean="0"/>
              <a:t>Reality is the </a:t>
            </a:r>
            <a:r>
              <a:rPr lang="en-US" sz="3600" b="1" dirty="0"/>
              <a:t>S</a:t>
            </a:r>
            <a:r>
              <a:rPr lang="en-US" sz="3600" b="1" dirty="0" smtClean="0"/>
              <a:t>park</a:t>
            </a:r>
            <a:r>
              <a:rPr lang="en-US" sz="3600" dirty="0" smtClean="0"/>
              <a:t> for </a:t>
            </a:r>
            <a:r>
              <a:rPr lang="en-US" sz="3600" b="1" dirty="0" smtClean="0"/>
              <a:t>Imagination</a:t>
            </a:r>
            <a:br>
              <a:rPr lang="en-US" sz="3600" b="1" dirty="0" smtClean="0"/>
            </a:br>
            <a:endParaRPr lang="en-US" sz="3600" b="1" dirty="0" smtClean="0"/>
          </a:p>
          <a:p>
            <a:r>
              <a:rPr lang="en-US" sz="3600" dirty="0" smtClean="0"/>
              <a:t>Historical Sparks for </a:t>
            </a:r>
            <a:r>
              <a:rPr lang="en-US" sz="3600" b="1" i="1" dirty="0" smtClean="0"/>
              <a:t>Our</a:t>
            </a:r>
            <a:r>
              <a:rPr lang="en-US" sz="3600" dirty="0" smtClean="0"/>
              <a:t> Imagination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Real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79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Vintage Lamps</a:t>
            </a:r>
            <a:br>
              <a:rPr lang="en-US" dirty="0" smtClean="0"/>
            </a:br>
            <a:r>
              <a:rPr lang="en-US" b="0" i="1" dirty="0" smtClean="0"/>
              <a:t>What do you See?</a:t>
            </a:r>
            <a:endParaRPr lang="en-US" b="0" i="1" dirty="0"/>
          </a:p>
        </p:txBody>
      </p:sp>
      <p:pic>
        <p:nvPicPr>
          <p:cNvPr id="6" name="Content Placeholder 5" descr="1.0x0-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0" b="-3236"/>
          <a:stretch/>
        </p:blipFill>
        <p:spPr>
          <a:xfrm>
            <a:off x="2669337" y="1751820"/>
            <a:ext cx="4152301" cy="4568584"/>
          </a:xfrm>
        </p:spPr>
      </p:pic>
      <p:pic>
        <p:nvPicPr>
          <p:cNvPr id="7" name="Picture 6" descr="1.0x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5122" r="25096" b="11104"/>
          <a:stretch/>
        </p:blipFill>
        <p:spPr>
          <a:xfrm>
            <a:off x="6296897" y="1825957"/>
            <a:ext cx="2540052" cy="4553629"/>
          </a:xfrm>
          <a:prstGeom prst="rect">
            <a:avLst/>
          </a:prstGeom>
        </p:spPr>
      </p:pic>
      <p:pic>
        <p:nvPicPr>
          <p:cNvPr id="8" name="Picture 7" descr="imgres-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3424" r="26313" b="20723"/>
          <a:stretch/>
        </p:blipFill>
        <p:spPr>
          <a:xfrm>
            <a:off x="403062" y="2038535"/>
            <a:ext cx="2782882" cy="41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in the 1920’s…</a:t>
            </a:r>
            <a:br>
              <a:rPr lang="en-US" dirty="0"/>
            </a:br>
            <a:r>
              <a:rPr lang="en-US" dirty="0"/>
              <a:t>Décor from Earlier</a:t>
            </a:r>
          </a:p>
        </p:txBody>
      </p:sp>
      <p:pic>
        <p:nvPicPr>
          <p:cNvPr id="4" name="Picture 3" descr="tiffany_studios_a_six-light_lily_and_turtleback_tile_ceiling_light_cir_d5644760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2" y="1924891"/>
            <a:ext cx="8228554" cy="46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dirty="0" err="1" smtClean="0"/>
              <a:t>Practicals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Tiffany Lamps</a:t>
            </a:r>
            <a:endParaRPr lang="en-US" dirty="0"/>
          </a:p>
        </p:txBody>
      </p:sp>
      <p:pic>
        <p:nvPicPr>
          <p:cNvPr id="3" name="Picture 2" descr="Neustadt interio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7" y="1992566"/>
            <a:ext cx="8309786" cy="44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this </a:t>
            </a:r>
            <a:r>
              <a:rPr lang="en-US" u="sng" dirty="0" smtClean="0"/>
              <a:t>color</a:t>
            </a:r>
            <a:r>
              <a:rPr lang="en-US" dirty="0" smtClean="0"/>
              <a:t> a Child’s </a:t>
            </a:r>
            <a:r>
              <a:rPr lang="en-US" u="sng" dirty="0" smtClean="0"/>
              <a:t>Imagination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00" y="1978361"/>
            <a:ext cx="6067295" cy="45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Sparks in the</a:t>
            </a:r>
            <a:br>
              <a:rPr lang="en-US" dirty="0" smtClean="0"/>
            </a:br>
            <a:r>
              <a:rPr lang="en-US" dirty="0" smtClean="0"/>
              <a:t>World around us</a:t>
            </a:r>
            <a:endParaRPr lang="en-US" b="0" i="1" dirty="0"/>
          </a:p>
        </p:txBody>
      </p:sp>
      <p:pic>
        <p:nvPicPr>
          <p:cNvPr id="4" name="Picture 3" descr="LUMN20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3515"/>
          <a:stretch/>
        </p:blipFill>
        <p:spPr>
          <a:xfrm>
            <a:off x="399325" y="1825250"/>
            <a:ext cx="8346366" cy="46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Sparks in the</a:t>
            </a:r>
            <a:br>
              <a:rPr lang="en-US" dirty="0"/>
            </a:br>
            <a:r>
              <a:rPr lang="en-US" dirty="0"/>
              <a:t>World around us</a:t>
            </a:r>
          </a:p>
        </p:txBody>
      </p:sp>
      <p:pic>
        <p:nvPicPr>
          <p:cNvPr id="11" name="Content Placeholder 10" descr="Jackie's hous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1" b="25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73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225</TotalTime>
  <Words>103</Words>
  <Application>Microsoft Macintosh PowerPoint</Application>
  <PresentationFormat>On-screen Show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 Tie</vt:lpstr>
      <vt:lpstr>The Velveteen Rabbit</vt:lpstr>
      <vt:lpstr>Launch Points…</vt:lpstr>
      <vt:lpstr>Real</vt:lpstr>
      <vt:lpstr>Vintage Lamps What do you See?</vt:lpstr>
      <vt:lpstr>Set in the 1920’s… Décor from Earlier</vt:lpstr>
      <vt:lpstr>Period Practicals Tiffany Lamps</vt:lpstr>
      <vt:lpstr>How would this color a Child’s Imagination?</vt:lpstr>
      <vt:lpstr>Sparks in the World around us</vt:lpstr>
      <vt:lpstr>Sparks in the World around us</vt:lpstr>
      <vt:lpstr>Sparks in the World around us</vt:lpstr>
      <vt:lpstr>Sparks in the World around us</vt:lpstr>
      <vt:lpstr>Sparks in the World around us</vt:lpstr>
      <vt:lpstr>Imagination is…</vt:lpstr>
      <vt:lpstr>Tiffany Glass</vt:lpstr>
      <vt:lpstr>Full Blown Imagination… Every Crayon in the Box</vt:lpstr>
      <vt:lpstr>Nursery Magic is…</vt:lpstr>
      <vt:lpstr>Tiffany Lamp (Again)</vt:lpstr>
      <vt:lpstr>Tighter Color Pallet</vt:lpstr>
      <vt:lpstr>Smoke and Dry Ice Fog</vt:lpstr>
      <vt:lpstr>Transformation to Real</vt:lpstr>
      <vt:lpstr>PowerPoint Presentation</vt:lpstr>
      <vt:lpstr>PowerPoint Presentation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Velveteen Rabbit</dc:title>
  <dc:creator>Ken White</dc:creator>
  <cp:lastModifiedBy>Ken White</cp:lastModifiedBy>
  <cp:revision>27</cp:revision>
  <dcterms:created xsi:type="dcterms:W3CDTF">2014-09-08T00:23:22Z</dcterms:created>
  <dcterms:modified xsi:type="dcterms:W3CDTF">2014-09-19T11:51:04Z</dcterms:modified>
</cp:coreProperties>
</file>