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70" r:id="rId15"/>
    <p:sldId id="269"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4" d="100"/>
          <a:sy n="164" d="100"/>
        </p:scale>
        <p:origin x="-91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alphaModFix amt="4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jpg"/><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10.jpg"/><Relationship Id="rId1" Type="http://schemas.openxmlformats.org/officeDocument/2006/relationships/slideLayout" Target="../slideLayouts/slideLayout5.xml"/><Relationship Id="rId2"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dreads.com/author/show/10538.Carl_Sagan" TargetMode="External"/><Relationship Id="rId3" Type="http://schemas.openxmlformats.org/officeDocument/2006/relationships/hyperlink" Target="https://www.goodreads.com/work/quotes/181662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176" t="8014" r="11582"/>
          <a:stretch/>
        </p:blipFill>
        <p:spPr>
          <a:xfrm>
            <a:off x="1166572" y="533951"/>
            <a:ext cx="6605828" cy="6132998"/>
          </a:xfrm>
          <a:prstGeom prst="ellipse">
            <a:avLst/>
          </a:prstGeom>
          <a:ln>
            <a:noFill/>
          </a:ln>
          <a:effectLst>
            <a:softEdge rad="112500"/>
          </a:effectLst>
        </p:spPr>
      </p:pic>
      <p:sp>
        <p:nvSpPr>
          <p:cNvPr id="2" name="Title 1"/>
          <p:cNvSpPr>
            <a:spLocks noGrp="1"/>
          </p:cNvSpPr>
          <p:nvPr>
            <p:ph type="ctrTitle"/>
          </p:nvPr>
        </p:nvSpPr>
        <p:spPr/>
        <p:txBody>
          <a:bodyPr/>
          <a:lstStyle/>
          <a:p>
            <a:r>
              <a:rPr lang="en-US" dirty="0" smtClean="0"/>
              <a:t>Galileo </a:t>
            </a:r>
            <a:r>
              <a:rPr lang="en-US" dirty="0" err="1" smtClean="0"/>
              <a:t>Galilei</a:t>
            </a:r>
            <a:endParaRPr lang="en-US" dirty="0"/>
          </a:p>
        </p:txBody>
      </p:sp>
      <p:sp>
        <p:nvSpPr>
          <p:cNvPr id="3" name="Subtitle 2"/>
          <p:cNvSpPr>
            <a:spLocks noGrp="1"/>
          </p:cNvSpPr>
          <p:nvPr>
            <p:ph type="subTitle" idx="1"/>
          </p:nvPr>
        </p:nvSpPr>
        <p:spPr/>
        <p:txBody>
          <a:bodyPr/>
          <a:lstStyle/>
          <a:p>
            <a:r>
              <a:rPr lang="en-US" i="1" dirty="0" smtClean="0"/>
              <a:t>The Bible teaches us how to go to heaven, not how the heavens go.</a:t>
            </a:r>
          </a:p>
          <a:p>
            <a:pPr algn="r"/>
            <a:r>
              <a:rPr lang="en-US" sz="2000" i="1" dirty="0" smtClean="0">
                <a:solidFill>
                  <a:schemeClr val="bg1">
                    <a:lumMod val="50000"/>
                    <a:lumOff val="50000"/>
                  </a:schemeClr>
                </a:solidFill>
              </a:rPr>
              <a:t>- Cardinal </a:t>
            </a:r>
            <a:r>
              <a:rPr lang="en-US" sz="2000" i="1" dirty="0" err="1" smtClean="0">
                <a:solidFill>
                  <a:schemeClr val="bg1">
                    <a:lumMod val="50000"/>
                    <a:lumOff val="50000"/>
                  </a:schemeClr>
                </a:solidFill>
              </a:rPr>
              <a:t>Ceaser</a:t>
            </a:r>
            <a:r>
              <a:rPr lang="en-US" sz="2000" i="1" dirty="0" smtClean="0">
                <a:solidFill>
                  <a:schemeClr val="bg1">
                    <a:lumMod val="50000"/>
                    <a:lumOff val="50000"/>
                  </a:schemeClr>
                </a:solidFill>
              </a:rPr>
              <a:t> </a:t>
            </a:r>
            <a:r>
              <a:rPr lang="en-US" sz="2000" i="1" dirty="0" err="1" smtClean="0">
                <a:solidFill>
                  <a:schemeClr val="bg1">
                    <a:lumMod val="50000"/>
                    <a:lumOff val="50000"/>
                  </a:schemeClr>
                </a:solidFill>
              </a:rPr>
              <a:t>Baronius</a:t>
            </a:r>
            <a:endParaRPr lang="en-US" sz="2000" i="1" dirty="0">
              <a:solidFill>
                <a:schemeClr val="bg1">
                  <a:lumMod val="50000"/>
                  <a:lumOff val="50000"/>
                </a:schemeClr>
              </a:solidFill>
            </a:endParaRPr>
          </a:p>
        </p:txBody>
      </p:sp>
    </p:spTree>
    <p:extLst>
      <p:ext uri="{BB962C8B-B14F-4D97-AF65-F5344CB8AC3E}">
        <p14:creationId xmlns:p14="http://schemas.microsoft.com/office/powerpoint/2010/main" val="195182979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 accel="50000" fill="hold" nodeType="withEffect">
                                  <p:stCondLst>
                                    <p:cond delay="0"/>
                                  </p:stCondLst>
                                  <p:childTnLst>
                                    <p:animRot by="-43200000">
                                      <p:cBhvr>
                                        <p:cTn id="6" dur="59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465" y="604008"/>
            <a:ext cx="9155168" cy="6858000"/>
          </a:xfrm>
          <a:prstGeom prst="rect">
            <a:avLst/>
          </a:prstGeom>
        </p:spPr>
      </p:pic>
      <p:sp>
        <p:nvSpPr>
          <p:cNvPr id="2" name="Title 1"/>
          <p:cNvSpPr>
            <a:spLocks noGrp="1"/>
          </p:cNvSpPr>
          <p:nvPr>
            <p:ph type="title"/>
          </p:nvPr>
        </p:nvSpPr>
        <p:spPr/>
        <p:txBody>
          <a:bodyPr/>
          <a:lstStyle/>
          <a:p>
            <a:r>
              <a:rPr lang="en-US" dirty="0" smtClean="0"/>
              <a:t>Heavens w/o vision</a:t>
            </a:r>
            <a:endParaRPr lang="en-US" dirty="0"/>
          </a:p>
        </p:txBody>
      </p:sp>
    </p:spTree>
    <p:extLst>
      <p:ext uri="{BB962C8B-B14F-4D97-AF65-F5344CB8AC3E}">
        <p14:creationId xmlns:p14="http://schemas.microsoft.com/office/powerpoint/2010/main" val="220810655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ic0607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7349" cy="6858000"/>
          </a:xfrm>
          <a:prstGeom prst="rect">
            <a:avLst/>
          </a:prstGeom>
        </p:spPr>
      </p:pic>
      <p:pic>
        <p:nvPicPr>
          <p:cNvPr id="10" name="Picture 9"/>
          <p:cNvPicPr>
            <a:picLocks noChangeAspect="1"/>
          </p:cNvPicPr>
          <p:nvPr/>
        </p:nvPicPr>
        <p:blipFill>
          <a:blip r:embed="rId3"/>
          <a:stretch>
            <a:fillRect/>
          </a:stretch>
        </p:blipFill>
        <p:spPr>
          <a:xfrm>
            <a:off x="0" y="0"/>
            <a:ext cx="9144000" cy="7008034"/>
          </a:xfrm>
          <a:prstGeom prst="rect">
            <a:avLst/>
          </a:prstGeom>
        </p:spPr>
      </p:pic>
      <p:pic>
        <p:nvPicPr>
          <p:cNvPr id="5" name="Picture 4" descr="maxresdefaul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83"/>
            <a:ext cx="9136791" cy="6845417"/>
          </a:xfrm>
          <a:prstGeom prst="rect">
            <a:avLst/>
          </a:prstGeom>
        </p:spPr>
      </p:pic>
      <p:sp>
        <p:nvSpPr>
          <p:cNvPr id="9" name="Title 1"/>
          <p:cNvSpPr>
            <a:spLocks noGrp="1"/>
          </p:cNvSpPr>
          <p:nvPr>
            <p:ph type="title"/>
          </p:nvPr>
        </p:nvSpPr>
        <p:spPr/>
        <p:txBody>
          <a:bodyPr/>
          <a:lstStyle/>
          <a:p>
            <a:r>
              <a:rPr lang="en-US" dirty="0" smtClean="0"/>
              <a:t>Heavens Progression</a:t>
            </a:r>
            <a:endParaRPr lang="en-US" dirty="0"/>
          </a:p>
        </p:txBody>
      </p:sp>
    </p:spTree>
    <p:extLst>
      <p:ext uri="{BB962C8B-B14F-4D97-AF65-F5344CB8AC3E}">
        <p14:creationId xmlns:p14="http://schemas.microsoft.com/office/powerpoint/2010/main" val="143238875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Church Light</a:t>
            </a:r>
            <a:endParaRPr lang="en-US" dirty="0"/>
          </a:p>
        </p:txBody>
      </p:sp>
      <p:pic>
        <p:nvPicPr>
          <p:cNvPr id="3" name="Picture 2" descr="church-interior-light-beam-21572292.jpg"/>
          <p:cNvPicPr>
            <a:picLocks noChangeAspect="1"/>
          </p:cNvPicPr>
          <p:nvPr/>
        </p:nvPicPr>
        <p:blipFill rotWithShape="1">
          <a:blip r:embed="rId2">
            <a:extLst>
              <a:ext uri="{28A0092B-C50C-407E-A947-70E740481C1C}">
                <a14:useLocalDpi xmlns:a14="http://schemas.microsoft.com/office/drawing/2010/main" val="0"/>
              </a:ext>
            </a:extLst>
          </a:blip>
          <a:srcRect r="9918"/>
          <a:stretch/>
        </p:blipFill>
        <p:spPr>
          <a:xfrm>
            <a:off x="592666" y="1209523"/>
            <a:ext cx="3530053" cy="5323244"/>
          </a:xfrm>
          <a:prstGeom prst="rect">
            <a:avLst/>
          </a:prstGeom>
        </p:spPr>
      </p:pic>
      <p:pic>
        <p:nvPicPr>
          <p:cNvPr id="7" name="Picture 6"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99" y="1301447"/>
            <a:ext cx="3497943" cy="5275586"/>
          </a:xfrm>
          <a:prstGeom prst="rect">
            <a:avLst/>
          </a:prstGeom>
        </p:spPr>
      </p:pic>
    </p:spTree>
    <p:extLst>
      <p:ext uri="{BB962C8B-B14F-4D97-AF65-F5344CB8AC3E}">
        <p14:creationId xmlns:p14="http://schemas.microsoft.com/office/powerpoint/2010/main" val="410277486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Church Light</a:t>
            </a:r>
            <a:endParaRPr lang="en-US" dirty="0"/>
          </a:p>
        </p:txBody>
      </p:sp>
      <p:pic>
        <p:nvPicPr>
          <p:cNvPr id="4" name="Picture 3" descr="light_through_the_stained_glass_by_pisab-d4oagh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82096"/>
            <a:ext cx="3471333" cy="5207000"/>
          </a:xfrm>
          <a:prstGeom prst="rect">
            <a:avLst/>
          </a:prstGeom>
        </p:spPr>
      </p:pic>
      <p:pic>
        <p:nvPicPr>
          <p:cNvPr id="5" name="Picture 4" descr="StainedGlassReflexionsChartres-thum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286" y="1484689"/>
            <a:ext cx="3437063" cy="5155595"/>
          </a:xfrm>
          <a:prstGeom prst="rect">
            <a:avLst/>
          </a:prstGeom>
        </p:spPr>
      </p:pic>
    </p:spTree>
    <p:extLst>
      <p:ext uri="{BB962C8B-B14F-4D97-AF65-F5344CB8AC3E}">
        <p14:creationId xmlns:p14="http://schemas.microsoft.com/office/powerpoint/2010/main" val="364437201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ic0607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741" y="1501303"/>
            <a:ext cx="5001244" cy="5042110"/>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Cornerstones of the Lighting</a:t>
            </a:r>
            <a:endParaRPr lang="en-US" dirty="0"/>
          </a:p>
        </p:txBody>
      </p:sp>
      <p:sp>
        <p:nvSpPr>
          <p:cNvPr id="4" name="Content Placeholder 3"/>
          <p:cNvSpPr>
            <a:spLocks noGrp="1"/>
          </p:cNvSpPr>
          <p:nvPr>
            <p:ph sz="half" idx="2"/>
          </p:nvPr>
        </p:nvSpPr>
        <p:spPr>
          <a:xfrm>
            <a:off x="457200" y="1501303"/>
            <a:ext cx="4040188" cy="4960942"/>
          </a:xfrm>
        </p:spPr>
        <p:txBody>
          <a:bodyPr/>
          <a:lstStyle/>
          <a:p>
            <a:r>
              <a:rPr lang="en-US" dirty="0" smtClean="0"/>
              <a:t>Candle/Lamp Light</a:t>
            </a:r>
          </a:p>
          <a:p>
            <a:pPr lvl="1"/>
            <a:r>
              <a:rPr lang="en-US" dirty="0" smtClean="0"/>
              <a:t>Primitive and Simple</a:t>
            </a:r>
          </a:p>
          <a:p>
            <a:pPr lvl="1"/>
            <a:r>
              <a:rPr lang="en-US" dirty="0" smtClean="0"/>
              <a:t>Color, angle, movement</a:t>
            </a:r>
          </a:p>
          <a:p>
            <a:r>
              <a:rPr lang="en-US" dirty="0" smtClean="0"/>
              <a:t>Star Fields</a:t>
            </a:r>
          </a:p>
          <a:p>
            <a:pPr lvl="1"/>
            <a:r>
              <a:rPr lang="en-US" dirty="0" smtClean="0"/>
              <a:t>Primitive, Simple, and Wondrous</a:t>
            </a:r>
          </a:p>
          <a:p>
            <a:pPr lvl="1"/>
            <a:r>
              <a:rPr lang="en-US" dirty="0" smtClean="0"/>
              <a:t>Star drops and projections</a:t>
            </a:r>
          </a:p>
          <a:p>
            <a:r>
              <a:rPr lang="en-US" dirty="0" smtClean="0"/>
              <a:t>Shafts of natural light</a:t>
            </a:r>
          </a:p>
          <a:p>
            <a:pPr lvl="1"/>
            <a:r>
              <a:rPr lang="en-US" dirty="0" smtClean="0"/>
              <a:t>From Very High (Heaven)</a:t>
            </a:r>
          </a:p>
          <a:p>
            <a:pPr lvl="1"/>
            <a:r>
              <a:rPr lang="en-US" dirty="0" smtClean="0"/>
              <a:t>Through Stained Glass (Wondrous)</a:t>
            </a:r>
          </a:p>
          <a:p>
            <a:r>
              <a:rPr lang="en-US" dirty="0" smtClean="0"/>
              <a:t>Recede into Darkness</a:t>
            </a:r>
            <a:endParaRPr lang="en-US" dirty="0"/>
          </a:p>
        </p:txBody>
      </p:sp>
      <p:pic>
        <p:nvPicPr>
          <p:cNvPr id="11" name="Picture 10" descr="girlamp.jpg"/>
          <p:cNvPicPr>
            <a:picLocks noChangeAspect="1"/>
          </p:cNvPicPr>
          <p:nvPr/>
        </p:nvPicPr>
        <p:blipFill rotWithShape="1">
          <a:blip r:embed="rId3">
            <a:extLst>
              <a:ext uri="{28A0092B-C50C-407E-A947-70E740481C1C}">
                <a14:useLocalDpi xmlns:a14="http://schemas.microsoft.com/office/drawing/2010/main" val="0"/>
              </a:ext>
            </a:extLst>
          </a:blip>
          <a:srcRect l="46291" r="11175"/>
          <a:stretch/>
        </p:blipFill>
        <p:spPr>
          <a:xfrm>
            <a:off x="5679187" y="1355689"/>
            <a:ext cx="1869912" cy="2788088"/>
          </a:xfrm>
          <a:prstGeom prst="rect">
            <a:avLst/>
          </a:prstGeom>
          <a:ln>
            <a:noFill/>
          </a:ln>
          <a:effectLst>
            <a:softEdge rad="112500"/>
          </a:effectLst>
        </p:spPr>
      </p:pic>
      <p:pic>
        <p:nvPicPr>
          <p:cNvPr id="10" name="Picture 9" descr="church-interior-light-beam-21572292.jpg"/>
          <p:cNvPicPr>
            <a:picLocks noChangeAspect="1"/>
          </p:cNvPicPr>
          <p:nvPr/>
        </p:nvPicPr>
        <p:blipFill rotWithShape="1">
          <a:blip r:embed="rId4">
            <a:extLst>
              <a:ext uri="{28A0092B-C50C-407E-A947-70E740481C1C}">
                <a14:useLocalDpi xmlns:a14="http://schemas.microsoft.com/office/drawing/2010/main" val="0"/>
              </a:ext>
            </a:extLst>
          </a:blip>
          <a:srcRect r="9918"/>
          <a:stretch/>
        </p:blipFill>
        <p:spPr>
          <a:xfrm>
            <a:off x="4313536" y="3377755"/>
            <a:ext cx="2103395" cy="3171874"/>
          </a:xfrm>
          <a:prstGeom prst="rect">
            <a:avLst/>
          </a:prstGeom>
          <a:ln>
            <a:noFill/>
          </a:ln>
          <a:effectLst>
            <a:softEdge rad="112500"/>
          </a:effectLst>
        </p:spPr>
      </p:pic>
      <p:pic>
        <p:nvPicPr>
          <p:cNvPr id="9" name="Picture 8" descr="light_through_the_stained_glass_by_pisab-d4oagh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7107" y="3377755"/>
            <a:ext cx="2056327" cy="3084490"/>
          </a:xfrm>
          <a:prstGeom prst="rect">
            <a:avLst/>
          </a:prstGeom>
          <a:ln>
            <a:noFill/>
          </a:ln>
          <a:effectLst>
            <a:softEdge rad="112500"/>
          </a:effectLst>
        </p:spPr>
      </p:pic>
    </p:spTree>
    <p:extLst>
      <p:ext uri="{BB962C8B-B14F-4D97-AF65-F5344CB8AC3E}">
        <p14:creationId xmlns:p14="http://schemas.microsoft.com/office/powerpoint/2010/main" val="123186280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dissolv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dissolve">
                                      <p:cBhvr>
                                        <p:cTn id="24" dur="500"/>
                                        <p:tgtEl>
                                          <p:spTgt spid="4">
                                            <p:txEl>
                                              <p:pRg st="3" end="3"/>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500"/>
                                        <p:tgtEl>
                                          <p:spTgt spid="4">
                                            <p:txEl>
                                              <p:pRg st="4" end="4"/>
                                            </p:txEl>
                                          </p:spTgt>
                                        </p:tgtEl>
                                      </p:cBhvr>
                                    </p:animEffect>
                                  </p:childTnLst>
                                </p:cTn>
                              </p:par>
                            </p:childTnLst>
                          </p:cTn>
                        </p:par>
                        <p:par>
                          <p:cTn id="33" fill="hold">
                            <p:stCondLst>
                              <p:cond delay="1500"/>
                            </p:stCondLst>
                            <p:childTnLst>
                              <p:par>
                                <p:cTn id="34" presetID="9"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dissolv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dissolv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dissolve">
                                      <p:cBhvr>
                                        <p:cTn id="46" dur="500"/>
                                        <p:tgtEl>
                                          <p:spTgt spid="4">
                                            <p:txEl>
                                              <p:pRg st="7" end="7"/>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Effect transition="in" filter="dissolve">
                                      <p:cBhvr>
                                        <p:cTn id="55" dur="500"/>
                                        <p:tgtEl>
                                          <p:spTgt spid="4">
                                            <p:txEl>
                                              <p:pRg st="8" end="8"/>
                                            </p:txEl>
                                          </p:spTgt>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dissolve">
                                      <p:cBhvr>
                                        <p:cTn id="6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041917"/>
      </p:ext>
    </p:extLst>
  </p:cSld>
  <p:clrMapOvr>
    <a:masterClrMapping/>
  </p:clrMapOvr>
  <mc:AlternateContent xmlns:mc="http://schemas.openxmlformats.org/markup-compatibility/2006">
    <mc:Choice xmlns:p14="http://schemas.microsoft.com/office/powerpoint/2010/main" Requires="p14">
      <p:transition spd="slow" p14:dur="10000" advClick="0" advTm="0">
        <p:dissolve/>
      </p:transition>
    </mc:Choice>
    <mc:Fallback>
      <p:transition xmlns:p14="http://schemas.microsoft.com/office/powerpoint/2010/main" spd="slow" advClick="0" advTm="0">
        <p:dissolv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416510"/>
      </p:ext>
    </p:extLst>
  </p:cSld>
  <p:clrMapOvr>
    <a:masterClrMapping/>
  </p:clrMapOvr>
  <mc:AlternateContent xmlns:mc="http://schemas.openxmlformats.org/markup-compatibility/2006">
    <mc:Choice xmlns:p14="http://schemas.microsoft.com/office/powerpoint/2010/main" Requires="p14">
      <p:transition spd="slow" p14:dur="100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and Now</a:t>
            </a:r>
            <a:endParaRPr lang="en-US" dirty="0"/>
          </a:p>
        </p:txBody>
      </p:sp>
      <p:sp>
        <p:nvSpPr>
          <p:cNvPr id="3" name="Text Placeholder 2"/>
          <p:cNvSpPr>
            <a:spLocks noGrp="1"/>
          </p:cNvSpPr>
          <p:nvPr>
            <p:ph type="body" idx="1"/>
          </p:nvPr>
        </p:nvSpPr>
        <p:spPr/>
        <p:txBody>
          <a:bodyPr/>
          <a:lstStyle/>
          <a:p>
            <a:r>
              <a:rPr lang="en-US" dirty="0" smtClean="0"/>
              <a:t>Differences</a:t>
            </a:r>
            <a:endParaRPr lang="en-US" dirty="0"/>
          </a:p>
        </p:txBody>
      </p:sp>
      <p:sp>
        <p:nvSpPr>
          <p:cNvPr id="4" name="Content Placeholder 3"/>
          <p:cNvSpPr>
            <a:spLocks noGrp="1"/>
          </p:cNvSpPr>
          <p:nvPr>
            <p:ph sz="half" idx="2"/>
          </p:nvPr>
        </p:nvSpPr>
        <p:spPr/>
        <p:txBody>
          <a:bodyPr>
            <a:normAutofit/>
          </a:bodyPr>
          <a:lstStyle/>
          <a:p>
            <a:r>
              <a:rPr lang="en-US" dirty="0" smtClean="0"/>
              <a:t>Simple</a:t>
            </a:r>
          </a:p>
          <a:p>
            <a:pPr lvl="1"/>
            <a:r>
              <a:rPr lang="en-US" dirty="0" smtClean="0"/>
              <a:t>Primitive understanding</a:t>
            </a:r>
          </a:p>
          <a:p>
            <a:pPr lvl="2"/>
            <a:r>
              <a:rPr lang="en-US" dirty="0" smtClean="0"/>
              <a:t>Dogma</a:t>
            </a:r>
          </a:p>
          <a:p>
            <a:pPr lvl="2"/>
            <a:r>
              <a:rPr lang="en-US" dirty="0" smtClean="0"/>
              <a:t>Dawn of Scientific Revolution</a:t>
            </a:r>
          </a:p>
          <a:p>
            <a:pPr lvl="2"/>
            <a:r>
              <a:rPr lang="en-US" dirty="0" smtClean="0"/>
              <a:t>Dawn of Experimentation and Proof</a:t>
            </a:r>
          </a:p>
          <a:p>
            <a:pPr lvl="1"/>
            <a:r>
              <a:rPr lang="en-US" dirty="0" smtClean="0"/>
              <a:t>Primitive technology</a:t>
            </a:r>
          </a:p>
          <a:p>
            <a:pPr lvl="2"/>
            <a:r>
              <a:rPr lang="en-US" dirty="0" smtClean="0"/>
              <a:t>Light = Sun, Moon, Stars, Candles, Lanterns.</a:t>
            </a:r>
          </a:p>
          <a:p>
            <a:pPr lvl="2"/>
            <a:r>
              <a:rPr lang="en-US" dirty="0" smtClean="0"/>
              <a:t>Invention of non-naked eye observation</a:t>
            </a:r>
            <a:endParaRPr lang="en-US" dirty="0"/>
          </a:p>
        </p:txBody>
      </p:sp>
      <p:sp>
        <p:nvSpPr>
          <p:cNvPr id="5" name="Text Placeholder 4"/>
          <p:cNvSpPr>
            <a:spLocks noGrp="1"/>
          </p:cNvSpPr>
          <p:nvPr>
            <p:ph type="body" sz="quarter" idx="3"/>
          </p:nvPr>
        </p:nvSpPr>
        <p:spPr/>
        <p:txBody>
          <a:bodyPr/>
          <a:lstStyle/>
          <a:p>
            <a:r>
              <a:rPr lang="en-US" dirty="0" smtClean="0"/>
              <a:t>Similarities</a:t>
            </a:r>
            <a:endParaRPr lang="en-US" dirty="0"/>
          </a:p>
        </p:txBody>
      </p:sp>
      <p:sp>
        <p:nvSpPr>
          <p:cNvPr id="6" name="Content Placeholder 5"/>
          <p:cNvSpPr>
            <a:spLocks noGrp="1"/>
          </p:cNvSpPr>
          <p:nvPr>
            <p:ph sz="quarter" idx="4"/>
          </p:nvPr>
        </p:nvSpPr>
        <p:spPr/>
        <p:txBody>
          <a:bodyPr/>
          <a:lstStyle/>
          <a:p>
            <a:r>
              <a:rPr lang="en-US" dirty="0" smtClean="0"/>
              <a:t>Longing for Understanding</a:t>
            </a:r>
          </a:p>
          <a:p>
            <a:r>
              <a:rPr lang="en-US" dirty="0" smtClean="0"/>
              <a:t>Sense of wonder regarding the Heavens (Cosmos and Spiritual)</a:t>
            </a:r>
            <a:endParaRPr lang="en-US" dirty="0"/>
          </a:p>
        </p:txBody>
      </p:sp>
    </p:spTree>
    <p:extLst>
      <p:ext uri="{BB962C8B-B14F-4D97-AF65-F5344CB8AC3E}">
        <p14:creationId xmlns:p14="http://schemas.microsoft.com/office/powerpoint/2010/main" val="385039650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dissolv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dissolv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dissolve">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dissolve">
                                      <p:cBhvr>
                                        <p:cTn id="52" dur="500"/>
                                        <p:tgtEl>
                                          <p:spTgt spid="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dissolve">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dissolve">
                                      <p:cBhvr>
                                        <p:cTn id="6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5558"/>
            <a:ext cx="8229600" cy="5590606"/>
          </a:xfrm>
        </p:spPr>
        <p:txBody>
          <a:bodyPr>
            <a:normAutofit fontScale="92500"/>
          </a:bodyPr>
          <a:lstStyle/>
          <a:p>
            <a:pPr marL="0" indent="0">
              <a:buNone/>
            </a:pPr>
            <a:r>
              <a:rPr lang="en-US" dirty="0" smtClean="0"/>
              <a:t>Before </a:t>
            </a:r>
            <a:r>
              <a:rPr lang="en-US" dirty="0"/>
              <a:t>we invented civilization our ancestors lived mainly in the open out under the sky. Before we devised artificial lights and atmospheric pollution and modern forms of nocturnal entertainment we watched the stars. There were practical calendar reasons of course but there was more to it than that. </a:t>
            </a:r>
            <a:r>
              <a:rPr lang="en-US" b="1" dirty="0"/>
              <a:t>Even today the most jaded city dweller can be unexpectedly moved upon encountering a clear night sky studded with thousands of twinkling stars. When it happens to me after all these years it still takes my breath away</a:t>
            </a:r>
            <a:r>
              <a:rPr lang="en-US" b="1" dirty="0" smtClean="0"/>
              <a:t>.</a:t>
            </a:r>
            <a:r>
              <a:rPr lang="en-US" b="1" dirty="0"/>
              <a:t/>
            </a:r>
            <a:br>
              <a:rPr lang="en-US" b="1" dirty="0"/>
            </a:br>
            <a:r>
              <a:rPr lang="en-US" sz="1900" dirty="0"/>
              <a:t>― </a:t>
            </a:r>
            <a:r>
              <a:rPr lang="en-US" sz="1900" dirty="0">
                <a:hlinkClick r:id="rId2"/>
              </a:rPr>
              <a:t>Carl Sagan</a:t>
            </a:r>
            <a:r>
              <a:rPr lang="en-US" sz="1900" dirty="0"/>
              <a:t>, </a:t>
            </a:r>
            <a:r>
              <a:rPr lang="en-US" sz="1900" i="1" dirty="0">
                <a:hlinkClick r:id="rId3"/>
              </a:rPr>
              <a:t>Pale Blue Dot: A Vision of the Human Future in Space</a:t>
            </a:r>
            <a:endParaRPr lang="en-US" sz="1900" dirty="0"/>
          </a:p>
          <a:p>
            <a:endParaRPr lang="en-US" dirty="0"/>
          </a:p>
          <a:p>
            <a:pPr marL="0" indent="0">
              <a:buNone/>
            </a:pPr>
            <a:endParaRPr lang="en-US" dirty="0"/>
          </a:p>
        </p:txBody>
      </p:sp>
    </p:spTree>
    <p:extLst>
      <p:ext uri="{BB962C8B-B14F-4D97-AF65-F5344CB8AC3E}">
        <p14:creationId xmlns:p14="http://schemas.microsoft.com/office/powerpoint/2010/main" val="269197413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Opposing Forces</a:t>
            </a:r>
            <a:endParaRPr lang="en-US" dirty="0"/>
          </a:p>
        </p:txBody>
      </p:sp>
      <p:sp>
        <p:nvSpPr>
          <p:cNvPr id="3" name="Content Placeholder 2"/>
          <p:cNvSpPr>
            <a:spLocks noGrp="1"/>
          </p:cNvSpPr>
          <p:nvPr>
            <p:ph idx="1"/>
          </p:nvPr>
        </p:nvSpPr>
        <p:spPr/>
        <p:txBody>
          <a:bodyPr/>
          <a:lstStyle/>
          <a:p>
            <a:r>
              <a:rPr lang="en-US" dirty="0" smtClean="0"/>
              <a:t>Darkness vs. Light</a:t>
            </a:r>
          </a:p>
          <a:p>
            <a:pPr lvl="1"/>
            <a:r>
              <a:rPr lang="en-US" dirty="0" smtClean="0"/>
              <a:t>Light = Understanding and Vision</a:t>
            </a:r>
          </a:p>
          <a:p>
            <a:pPr lvl="1"/>
            <a:r>
              <a:rPr lang="en-US" dirty="0" smtClean="0"/>
              <a:t>As understanding and vision fade, the world is smaller and darker</a:t>
            </a:r>
          </a:p>
          <a:p>
            <a:r>
              <a:rPr lang="en-US" dirty="0" smtClean="0"/>
              <a:t>Heavens: Spirit </a:t>
            </a:r>
            <a:r>
              <a:rPr lang="en-US" dirty="0" smtClean="0"/>
              <a:t>and </a:t>
            </a:r>
            <a:r>
              <a:rPr lang="en-US" dirty="0" smtClean="0"/>
              <a:t>Heavens: Cosmos</a:t>
            </a:r>
            <a:endParaRPr lang="en-US" dirty="0" smtClean="0"/>
          </a:p>
          <a:p>
            <a:pPr lvl="1"/>
            <a:r>
              <a:rPr lang="en-US" dirty="0" smtClean="0"/>
              <a:t>Cosmos = Stars</a:t>
            </a:r>
          </a:p>
          <a:p>
            <a:pPr lvl="1"/>
            <a:r>
              <a:rPr lang="en-US" dirty="0" smtClean="0"/>
              <a:t>Spiritual = Stained Glass</a:t>
            </a:r>
          </a:p>
        </p:txBody>
      </p:sp>
    </p:spTree>
    <p:extLst>
      <p:ext uri="{BB962C8B-B14F-4D97-AF65-F5344CB8AC3E}">
        <p14:creationId xmlns:p14="http://schemas.microsoft.com/office/powerpoint/2010/main" val="88489963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Candlelight and Lamplight</a:t>
            </a:r>
            <a:endParaRPr lang="en-US" dirty="0"/>
          </a:p>
        </p:txBody>
      </p:sp>
      <p:pic>
        <p:nvPicPr>
          <p:cNvPr id="3" name="Picture 2" descr="oil_la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86" y="1467757"/>
            <a:ext cx="7420428" cy="4934585"/>
          </a:xfrm>
          <a:prstGeom prst="rect">
            <a:avLst/>
          </a:prstGeom>
        </p:spPr>
      </p:pic>
    </p:spTree>
    <p:extLst>
      <p:ext uri="{BB962C8B-B14F-4D97-AF65-F5344CB8AC3E}">
        <p14:creationId xmlns:p14="http://schemas.microsoft.com/office/powerpoint/2010/main" val="362350066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Candlelight and Lamplight</a:t>
            </a:r>
            <a:endParaRPr lang="en-US" dirty="0"/>
          </a:p>
        </p:txBody>
      </p:sp>
      <p:pic>
        <p:nvPicPr>
          <p:cNvPr id="4" name="Picture 3" descr="girla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1" y="1540631"/>
            <a:ext cx="7644191" cy="4847878"/>
          </a:xfrm>
          <a:prstGeom prst="rect">
            <a:avLst/>
          </a:prstGeom>
        </p:spPr>
      </p:pic>
      <p:pic>
        <p:nvPicPr>
          <p:cNvPr id="5" name="Picture 4" descr="girlamp.jpg"/>
          <p:cNvPicPr>
            <a:picLocks noChangeAspect="1"/>
          </p:cNvPicPr>
          <p:nvPr/>
        </p:nvPicPr>
        <p:blipFill rotWithShape="1">
          <a:blip r:embed="rId2">
            <a:extLst>
              <a:ext uri="{28A0092B-C50C-407E-A947-70E740481C1C}">
                <a14:useLocalDpi xmlns:a14="http://schemas.microsoft.com/office/drawing/2010/main" val="0"/>
              </a:ext>
            </a:extLst>
          </a:blip>
          <a:srcRect l="46291" r="11175"/>
          <a:stretch/>
        </p:blipFill>
        <p:spPr>
          <a:xfrm>
            <a:off x="2742627" y="1540631"/>
            <a:ext cx="3251370" cy="4847878"/>
          </a:xfrm>
          <a:prstGeom prst="rect">
            <a:avLst/>
          </a:prstGeom>
        </p:spPr>
      </p:pic>
    </p:spTree>
    <p:extLst>
      <p:ext uri="{BB962C8B-B14F-4D97-AF65-F5344CB8AC3E}">
        <p14:creationId xmlns:p14="http://schemas.microsoft.com/office/powerpoint/2010/main" val="25588381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Candlelight and Lamplight</a:t>
            </a:r>
            <a:endParaRPr lang="en-US" dirty="0"/>
          </a:p>
        </p:txBody>
      </p:sp>
      <p:pic>
        <p:nvPicPr>
          <p:cNvPr id="3" name="Picture 2" descr="christmascand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68" y="1334044"/>
            <a:ext cx="7620540" cy="5124813"/>
          </a:xfrm>
          <a:prstGeom prst="rect">
            <a:avLst/>
          </a:prstGeom>
        </p:spPr>
      </p:pic>
    </p:spTree>
    <p:extLst>
      <p:ext uri="{BB962C8B-B14F-4D97-AF65-F5344CB8AC3E}">
        <p14:creationId xmlns:p14="http://schemas.microsoft.com/office/powerpoint/2010/main" val="14443339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ic0607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9200" cy="6858000"/>
          </a:xfrm>
          <a:prstGeom prst="rect">
            <a:avLst/>
          </a:prstGeom>
        </p:spPr>
      </p:pic>
      <p:sp>
        <p:nvSpPr>
          <p:cNvPr id="2" name="Title 1"/>
          <p:cNvSpPr>
            <a:spLocks noGrp="1"/>
          </p:cNvSpPr>
          <p:nvPr>
            <p:ph type="title"/>
          </p:nvPr>
        </p:nvSpPr>
        <p:spPr/>
        <p:txBody>
          <a:bodyPr/>
          <a:lstStyle/>
          <a:p>
            <a:r>
              <a:rPr lang="en-US" dirty="0" smtClean="0"/>
              <a:t>Heavens w/vision</a:t>
            </a:r>
            <a:endParaRPr lang="en-US" dirty="0"/>
          </a:p>
        </p:txBody>
      </p:sp>
    </p:spTree>
    <p:extLst>
      <p:ext uri="{BB962C8B-B14F-4D97-AF65-F5344CB8AC3E}">
        <p14:creationId xmlns:p14="http://schemas.microsoft.com/office/powerpoint/2010/main" val="211965311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Heavens w/partial vision</a:t>
            </a:r>
            <a:endParaRPr lang="en-US" dirty="0"/>
          </a:p>
        </p:txBody>
      </p:sp>
    </p:spTree>
    <p:extLst>
      <p:ext uri="{BB962C8B-B14F-4D97-AF65-F5344CB8AC3E}">
        <p14:creationId xmlns:p14="http://schemas.microsoft.com/office/powerpoint/2010/main" val="93751044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271</TotalTime>
  <Words>279</Words>
  <Application>Microsoft Macintosh PowerPoint</Application>
  <PresentationFormat>On-screen Show (4:3)</PresentationFormat>
  <Paragraphs>44</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 Black </vt:lpstr>
      <vt:lpstr>Galileo Galilei</vt:lpstr>
      <vt:lpstr>Then and Now</vt:lpstr>
      <vt:lpstr>PowerPoint Presentation</vt:lpstr>
      <vt:lpstr>Opposing Forces</vt:lpstr>
      <vt:lpstr>Candlelight and Lamplight</vt:lpstr>
      <vt:lpstr>Candlelight and Lamplight</vt:lpstr>
      <vt:lpstr>Candlelight and Lamplight</vt:lpstr>
      <vt:lpstr>Heavens w/vision</vt:lpstr>
      <vt:lpstr>Heavens w/partial vision</vt:lpstr>
      <vt:lpstr>Heavens w/o vision</vt:lpstr>
      <vt:lpstr>Heavens Progression</vt:lpstr>
      <vt:lpstr>Church Light</vt:lpstr>
      <vt:lpstr>Church Light</vt:lpstr>
      <vt:lpstr>Cornerstones of the Lighting</vt:lpstr>
      <vt:lpstr>PowerPoint Presentation</vt:lpstr>
      <vt:lpstr>PowerPoint Presentation</vt:lpstr>
    </vt:vector>
  </TitlesOfParts>
  <Company>UNC Greensboro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Galileo Galile</dc:title>
  <dc:creator>Ken White</dc:creator>
  <cp:lastModifiedBy>Ken White</cp:lastModifiedBy>
  <cp:revision>22</cp:revision>
  <dcterms:created xsi:type="dcterms:W3CDTF">2014-12-04T15:01:23Z</dcterms:created>
  <dcterms:modified xsi:type="dcterms:W3CDTF">2015-01-30T01:36:02Z</dcterms:modified>
</cp:coreProperties>
</file>